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54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0F6EE-E300-ED4D-80F5-690B02C1D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68867CD-9AD3-CE48-B6EB-B23DDE96F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DC257E-61E5-9141-8CEC-15E75441D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0DAE4-B07E-9540-9D6B-DDF54706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383045-AC9C-AD4F-809F-6B36ADFE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45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6D8E4-CE1A-9348-8261-3BD2AF2C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255204-37D9-5348-817A-6E5161D8F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89F3F3-03FF-AC42-885F-119DFB81D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399CAD-0879-1C4E-B57E-B6322544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90C21E-5974-B141-AEEE-E686DC29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17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5664E18-5D69-6B4A-8E70-F37FEB809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57C155-7769-2541-B165-9086BA447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7C5BA6-DEF7-F14C-8207-0503BF0B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DA20AB-8BC4-C44D-BDF8-3A74E65C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F9BD03-EC85-1B46-9285-0F6A1243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5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24AB5-1FE4-2240-858A-4B3C56F0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4B7DF3-6DEE-E443-A7EF-57C10AD34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77559D-9D8E-C642-B92F-097166B6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FD403F-C3A1-A44F-8394-7D2ECFB4F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A7E0A4-1925-0A42-9854-18AB0ACF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33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47626-C38F-8048-8D13-92FE5FE93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899956-BE06-3C44-8D88-483196835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253DE1-49A5-F249-87F8-8A16E198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4A22EB-B172-B547-8317-A44BEABC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2D9AF2-FF6A-7643-9C2A-AB6B4C71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2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91E92-BCF5-CB4B-BE7C-62030563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B486DA-BDCA-9842-B2BF-EF0D335DF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C93B4A6-9D33-6B4C-BE0F-6547AF386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5646D2-5ACE-1445-9179-19019D4A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959D82-644F-2147-9E29-40D06A7F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66986A-9621-AC49-8EF3-50AE8A3C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43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7AEDD-440B-8F41-A51C-224BC116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9B77FC-ECEA-A048-8CA3-1AD5D73AD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70DC4B-A5F3-7B47-8EBF-A2DD013CE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B9ADA3-1063-4C44-A0BD-00ADBE37A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90A5787-198B-584A-B72D-8DB057A7B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5FF531-29F4-D84C-8557-E9A0B005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39E1010-84C5-0E43-8530-0735D12D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CEE8D8A-0926-A646-9DD5-01019606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75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94CBC-8F54-4648-9360-EF9EB011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C4EA8A-684E-E348-BA44-67DA7566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2669F5-A6B3-B24E-8581-E9F9592D0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9947AE-4A2F-294F-89B8-D782FB8C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8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CD0E1BA-2AD1-6245-A9FB-D609F7D1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3B474B2-701F-5E4C-B582-55A0D933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923C497-41BB-B44C-88B1-EB31BA634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50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FE2F09-0817-C54C-8FD7-C3012768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ABD8BE-B1E3-8A41-9187-01023A13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1D1B41-0844-8544-9A73-D47FC1BB7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F12421-1E41-954D-85E0-B85545D8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1C0F3D-ADE8-084E-A2F9-8BBBC0C3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7A37BF-C252-5249-8B03-25CB445E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36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18B20-2830-1043-8F2C-44ABC638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B2878CB-4521-E041-A768-FA6AFF76D5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497B33-F220-4C48-B60C-9C4323D6A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EDB05B-F6B8-AF4D-98FA-F485CBC85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826F5E-F1B1-0D4C-923A-3AE51EA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BFA044-4080-C242-B406-22EE65A6A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77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64CA996-CCFE-8C43-B0B0-5D3D796EF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18B63-0B69-9C43-AB0B-C0BE08AC4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FDE53B-F8D2-C44B-B786-9DAB3F1D9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93F53-72C8-BD4D-84D8-59062F3F0EB0}" type="datetimeFigureOut">
              <a:t>23.11.23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FC44A2-6D72-6046-B5E5-51B746BA5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18498F-107D-8E40-B4FF-134264317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5CA3-EBDB-9F46-A955-8729DF1CE9E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520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4891576" y="32692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4864843" y="2975308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234EBBC-9F07-0A43-A632-D416FC36B126}"/>
              </a:ext>
            </a:extLst>
          </p:cNvPr>
          <p:cNvSpPr txBox="1"/>
          <p:nvPr/>
        </p:nvSpPr>
        <p:spPr>
          <a:xfrm>
            <a:off x="6600728" y="459267"/>
            <a:ext cx="54047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Gleichförmige Bewegung (gfB)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Trägheitsprinzip</a:t>
            </a:r>
            <a:r>
              <a:rPr lang="de-DE" sz="2000"/>
              <a:t> muss ein </a:t>
            </a:r>
            <a:r>
              <a:rPr lang="de-DE" sz="2000" b="1"/>
              <a:t>Kräftegleichgewicht </a:t>
            </a:r>
            <a:r>
              <a:rPr lang="de-DE" sz="2000"/>
              <a:t>herrschen!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Hänge ich die Kraftpfeile aneinander, so </a:t>
            </a:r>
            <a:br>
              <a:rPr lang="de-DE" sz="2000"/>
            </a:br>
            <a:r>
              <a:rPr lang="de-DE" sz="2000"/>
              <a:t>muss sich eine geschlossene Kurve ergeben!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konstant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8A4AA0E-904D-E743-87F2-014FCBC8E231}"/>
              </a:ext>
            </a:extLst>
          </p:cNvPr>
          <p:cNvCxnSpPr>
            <a:cxnSpLocks/>
          </p:cNvCxnSpPr>
          <p:nvPr/>
        </p:nvCxnSpPr>
        <p:spPr bwMode="auto">
          <a:xfrm>
            <a:off x="3170172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80544E9A-74B9-E04D-BADE-246F7C69190D}"/>
              </a:ext>
            </a:extLst>
          </p:cNvPr>
          <p:cNvCxnSpPr>
            <a:cxnSpLocks/>
          </p:cNvCxnSpPr>
          <p:nvPr/>
        </p:nvCxnSpPr>
        <p:spPr bwMode="auto">
          <a:xfrm>
            <a:off x="4275100" y="3837415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C515900E-2B8A-2C49-84A2-B7A0CFFAB148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7434" y="2915023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BB509E2-365F-7C42-B1E7-0021A7D04D9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7285" y="1183131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B63F2099-FC66-1848-9840-0BC900A7C4C6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621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39" name="Textfeld 38">
            <a:extLst>
              <a:ext uri="{FF2B5EF4-FFF2-40B4-BE49-F238E27FC236}">
                <a16:creationId xmlns:a16="http://schemas.microsoft.com/office/drawing/2014/main" id="{14F3243C-F359-4241-976D-BCB64F3040C6}"/>
              </a:ext>
            </a:extLst>
          </p:cNvPr>
          <p:cNvSpPr txBox="1"/>
          <p:nvPr/>
        </p:nvSpPr>
        <p:spPr>
          <a:xfrm>
            <a:off x="0" y="2498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1.(a)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1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4AAA2C-E592-8742-93BB-41B9DA538F09}"/>
              </a:ext>
            </a:extLst>
          </p:cNvPr>
          <p:cNvSpPr txBox="1"/>
          <p:nvPr/>
        </p:nvSpPr>
        <p:spPr>
          <a:xfrm>
            <a:off x="6600728" y="2289110"/>
            <a:ext cx="5404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Der Pfeil vom Anfangs- zum Endpunkt der Kette ist per Definition die resultierende Kraft!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8053307" y="3564612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8053307" y="6201591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3148" y="3564612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9285511" y="3569649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8693387" y="3564612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76394F0B-8C40-7745-B987-F5CD83F4E89B}"/>
              </a:ext>
            </a:extLst>
          </p:cNvPr>
          <p:cNvCxnSpPr>
            <a:cxnSpLocks/>
          </p:cNvCxnSpPr>
          <p:nvPr/>
        </p:nvCxnSpPr>
        <p:spPr bwMode="auto">
          <a:xfrm>
            <a:off x="4356349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69690167-210D-F34B-8739-F60DA81E402D}"/>
              </a:ext>
            </a:extLst>
          </p:cNvPr>
          <p:cNvSpPr txBox="1"/>
          <p:nvPr/>
        </p:nvSpPr>
        <p:spPr>
          <a:xfrm>
            <a:off x="3662698" y="52950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</p:spTree>
    <p:extLst>
      <p:ext uri="{BB962C8B-B14F-4D97-AF65-F5344CB8AC3E}">
        <p14:creationId xmlns:p14="http://schemas.microsoft.com/office/powerpoint/2010/main" val="410575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fade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4AAA2C-E592-8742-93BB-41B9DA538F09}"/>
              </a:ext>
            </a:extLst>
          </p:cNvPr>
          <p:cNvSpPr txBox="1"/>
          <p:nvPr/>
        </p:nvSpPr>
        <p:spPr>
          <a:xfrm>
            <a:off x="6600728" y="2289110"/>
            <a:ext cx="5404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Der Pfeil vom Anfangs- zum Endpunkt der Kette ist per Definition die resultierende Kraft!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8053307" y="3564612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8053307" y="6201591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3148" y="3564612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9285511" y="3569649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8693387" y="3564612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76394F0B-8C40-7745-B987-F5CD83F4E89B}"/>
              </a:ext>
            </a:extLst>
          </p:cNvPr>
          <p:cNvCxnSpPr>
            <a:cxnSpLocks/>
          </p:cNvCxnSpPr>
          <p:nvPr/>
        </p:nvCxnSpPr>
        <p:spPr bwMode="auto">
          <a:xfrm>
            <a:off x="8053307" y="3563377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69690167-210D-F34B-8739-F60DA81E402D}"/>
              </a:ext>
            </a:extLst>
          </p:cNvPr>
          <p:cNvSpPr txBox="1"/>
          <p:nvPr/>
        </p:nvSpPr>
        <p:spPr>
          <a:xfrm>
            <a:off x="7936633" y="30444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</p:spTree>
    <p:extLst>
      <p:ext uri="{BB962C8B-B14F-4D97-AF65-F5344CB8AC3E}">
        <p14:creationId xmlns:p14="http://schemas.microsoft.com/office/powerpoint/2010/main" val="2214764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4AAA2C-E592-8742-93BB-41B9DA538F09}"/>
              </a:ext>
            </a:extLst>
          </p:cNvPr>
          <p:cNvSpPr txBox="1"/>
          <p:nvPr/>
        </p:nvSpPr>
        <p:spPr>
          <a:xfrm>
            <a:off x="6600728" y="2289110"/>
            <a:ext cx="5404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Wiederum unterscheiden wir zwischen vertikaler und horizontaler Richtung: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8053307" y="3564612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8053307" y="6201591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3148" y="3564612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9285511" y="3569649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8693387" y="3564612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76394F0B-8C40-7745-B987-F5CD83F4E89B}"/>
              </a:ext>
            </a:extLst>
          </p:cNvPr>
          <p:cNvCxnSpPr>
            <a:cxnSpLocks/>
          </p:cNvCxnSpPr>
          <p:nvPr/>
        </p:nvCxnSpPr>
        <p:spPr bwMode="auto">
          <a:xfrm>
            <a:off x="8053307" y="3563377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69690167-210D-F34B-8739-F60DA81E402D}"/>
              </a:ext>
            </a:extLst>
          </p:cNvPr>
          <p:cNvSpPr txBox="1"/>
          <p:nvPr/>
        </p:nvSpPr>
        <p:spPr>
          <a:xfrm>
            <a:off x="7936633" y="304446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</p:spTree>
    <p:extLst>
      <p:ext uri="{BB962C8B-B14F-4D97-AF65-F5344CB8AC3E}">
        <p14:creationId xmlns:p14="http://schemas.microsoft.com/office/powerpoint/2010/main" val="39665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fade/>
      </p:transition>
    </mc:Choice>
    <mc:Fallback xmlns=""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4AAA2C-E592-8742-93BB-41B9DA538F09}"/>
              </a:ext>
            </a:extLst>
          </p:cNvPr>
          <p:cNvSpPr txBox="1"/>
          <p:nvPr/>
        </p:nvSpPr>
        <p:spPr>
          <a:xfrm>
            <a:off x="6600728" y="2289110"/>
            <a:ext cx="5404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Wiederum unterscheiden wir zwischen vertikaler und horizontaler Richtung: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7603745" y="3265306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8772907" y="5688820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7694276" y="3265306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05111" y="5608303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9412987" y="5603266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76394F0B-8C40-7745-B987-F5CD83F4E89B}"/>
              </a:ext>
            </a:extLst>
          </p:cNvPr>
          <p:cNvCxnSpPr>
            <a:cxnSpLocks/>
          </p:cNvCxnSpPr>
          <p:nvPr/>
        </p:nvCxnSpPr>
        <p:spPr bwMode="auto">
          <a:xfrm>
            <a:off x="8772907" y="5602031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69690167-210D-F34B-8739-F60DA81E402D}"/>
              </a:ext>
            </a:extLst>
          </p:cNvPr>
          <p:cNvSpPr txBox="1"/>
          <p:nvPr/>
        </p:nvSpPr>
        <p:spPr>
          <a:xfrm>
            <a:off x="8656233" y="508311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F9BD7A7-12C0-D441-9C20-8EC0B64E5E21}"/>
              </a:ext>
            </a:extLst>
          </p:cNvPr>
          <p:cNvSpPr txBox="1"/>
          <p:nvPr/>
        </p:nvSpPr>
        <p:spPr>
          <a:xfrm>
            <a:off x="8656233" y="4234210"/>
            <a:ext cx="279274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</a:pPr>
            <a:r>
              <a:rPr lang="de-DE" sz="2000"/>
              <a:t>Horizontal:</a:t>
            </a:r>
          </a:p>
          <a:p>
            <a:pPr marL="225425" indent="-225425"/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3178F3-F111-D044-8000-C92FB12E46ED}"/>
              </a:ext>
            </a:extLst>
          </p:cNvPr>
          <p:cNvSpPr txBox="1"/>
          <p:nvPr/>
        </p:nvSpPr>
        <p:spPr>
          <a:xfrm>
            <a:off x="7988294" y="3201025"/>
            <a:ext cx="197392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</a:pPr>
            <a:r>
              <a:rPr lang="de-DE" sz="2000"/>
              <a:t>Vertikal:</a:t>
            </a:r>
          </a:p>
          <a:p>
            <a:pPr marL="225425" indent="-225425"/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65773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7590793" y="2460096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8759955" y="4883610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7681324" y="2460096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9992159" y="4803093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9400035" y="4798056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76394F0B-8C40-7745-B987-F5CD83F4E89B}"/>
              </a:ext>
            </a:extLst>
          </p:cNvPr>
          <p:cNvCxnSpPr>
            <a:cxnSpLocks/>
          </p:cNvCxnSpPr>
          <p:nvPr/>
        </p:nvCxnSpPr>
        <p:spPr bwMode="auto">
          <a:xfrm>
            <a:off x="8759955" y="4796821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69690167-210D-F34B-8739-F60DA81E402D}"/>
              </a:ext>
            </a:extLst>
          </p:cNvPr>
          <p:cNvSpPr txBox="1"/>
          <p:nvPr/>
        </p:nvSpPr>
        <p:spPr>
          <a:xfrm>
            <a:off x="8643281" y="427790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F9BD7A7-12C0-D441-9C20-8EC0B64E5E21}"/>
              </a:ext>
            </a:extLst>
          </p:cNvPr>
          <p:cNvSpPr txBox="1"/>
          <p:nvPr/>
        </p:nvSpPr>
        <p:spPr>
          <a:xfrm>
            <a:off x="8643281" y="3429000"/>
            <a:ext cx="279274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</a:pPr>
            <a:r>
              <a:rPr lang="de-DE" sz="2000"/>
              <a:t>Horizontal:</a:t>
            </a:r>
          </a:p>
          <a:p>
            <a:pPr marL="225425" indent="-225425"/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3178F3-F111-D044-8000-C92FB12E46ED}"/>
              </a:ext>
            </a:extLst>
          </p:cNvPr>
          <p:cNvSpPr txBox="1"/>
          <p:nvPr/>
        </p:nvSpPr>
        <p:spPr>
          <a:xfrm>
            <a:off x="7975342" y="2395815"/>
            <a:ext cx="197392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</a:pPr>
            <a:r>
              <a:rPr lang="de-DE" sz="2000"/>
              <a:t>Vertikal:</a:t>
            </a:r>
          </a:p>
          <a:p>
            <a:pPr marL="225425" indent="-225425"/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D2F256C9-3CB1-D345-BF14-CBA7C0001F5B}"/>
              </a:ext>
            </a:extLst>
          </p:cNvPr>
          <p:cNvSpPr txBox="1"/>
          <p:nvPr/>
        </p:nvSpPr>
        <p:spPr>
          <a:xfrm>
            <a:off x="6600727" y="5277724"/>
            <a:ext cx="5404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Der Motor arbeitet nun einerseits, um Reibung und Luftwiderstand zu kompensieren, aber zusätzlich auch, um zu beschleunigen!</a:t>
            </a:r>
          </a:p>
        </p:txBody>
      </p:sp>
    </p:spTree>
    <p:extLst>
      <p:ext uri="{BB962C8B-B14F-4D97-AF65-F5344CB8AC3E}">
        <p14:creationId xmlns:p14="http://schemas.microsoft.com/office/powerpoint/2010/main" val="3363532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4891576" y="32692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4864843" y="2975308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konstant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8A4AA0E-904D-E743-87F2-014FCBC8E231}"/>
              </a:ext>
            </a:extLst>
          </p:cNvPr>
          <p:cNvCxnSpPr>
            <a:cxnSpLocks/>
          </p:cNvCxnSpPr>
          <p:nvPr/>
        </p:nvCxnSpPr>
        <p:spPr bwMode="auto">
          <a:xfrm>
            <a:off x="9900761" y="36216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B63F2099-FC66-1848-9840-0BC900A7C4C6}"/>
              </a:ext>
            </a:extLst>
          </p:cNvPr>
          <p:cNvCxnSpPr>
            <a:cxnSpLocks/>
          </p:cNvCxnSpPr>
          <p:nvPr/>
        </p:nvCxnSpPr>
        <p:spPr bwMode="auto">
          <a:xfrm flipH="1">
            <a:off x="8893124" y="6269001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C515900E-2B8A-2C49-84A2-B7A0CFFAB148}"/>
              </a:ext>
            </a:extLst>
          </p:cNvPr>
          <p:cNvCxnSpPr>
            <a:cxnSpLocks/>
          </p:cNvCxnSpPr>
          <p:nvPr/>
        </p:nvCxnSpPr>
        <p:spPr bwMode="auto">
          <a:xfrm flipH="1">
            <a:off x="8301000" y="6268780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BB509E2-365F-7C42-B1E7-0021A7D04D99}"/>
              </a:ext>
            </a:extLst>
          </p:cNvPr>
          <p:cNvCxnSpPr>
            <a:cxnSpLocks/>
          </p:cNvCxnSpPr>
          <p:nvPr/>
        </p:nvCxnSpPr>
        <p:spPr bwMode="auto">
          <a:xfrm flipV="1">
            <a:off x="8301000" y="3632396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80544E9A-74B9-E04D-BADE-246F7C69190D}"/>
              </a:ext>
            </a:extLst>
          </p:cNvPr>
          <p:cNvCxnSpPr>
            <a:cxnSpLocks/>
          </p:cNvCxnSpPr>
          <p:nvPr/>
        </p:nvCxnSpPr>
        <p:spPr bwMode="auto">
          <a:xfrm>
            <a:off x="8301000" y="362464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Gleichförmige Bewegung (gfB)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Trägheitsprinzip</a:t>
            </a:r>
            <a:r>
              <a:rPr lang="de-DE" sz="2000"/>
              <a:t> muss ein </a:t>
            </a:r>
            <a:r>
              <a:rPr lang="de-DE" sz="2000" b="1"/>
              <a:t>Kräftegleichgewicht </a:t>
            </a:r>
            <a:r>
              <a:rPr lang="de-DE" sz="2000"/>
              <a:t>herrschen!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Hänge ich die Kraftpfeile aneinander, so </a:t>
            </a:r>
            <a:br>
              <a:rPr lang="de-DE" sz="2000"/>
            </a:br>
            <a:r>
              <a:rPr lang="de-DE" sz="2000"/>
              <a:t>muss sich eine geschlossene Kurve ergeben!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6945EAB-1AD1-7C45-97AF-73C538C3B01A}"/>
              </a:ext>
            </a:extLst>
          </p:cNvPr>
          <p:cNvSpPr txBox="1"/>
          <p:nvPr/>
        </p:nvSpPr>
        <p:spPr>
          <a:xfrm>
            <a:off x="6600728" y="2209536"/>
            <a:ext cx="54047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In senkrecht zueinander stehenden Richtungen muss separat je eine Gleichheit der Kräfte vorhanden sein!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04E2748-2B41-A340-A86A-EB7728494390}"/>
              </a:ext>
            </a:extLst>
          </p:cNvPr>
          <p:cNvSpPr txBox="1"/>
          <p:nvPr/>
        </p:nvSpPr>
        <p:spPr>
          <a:xfrm>
            <a:off x="0" y="2498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1.(a)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96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5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4891576" y="32692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4864843" y="2975308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konstant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8A4AA0E-904D-E743-87F2-014FCBC8E231}"/>
              </a:ext>
            </a:extLst>
          </p:cNvPr>
          <p:cNvCxnSpPr>
            <a:cxnSpLocks/>
          </p:cNvCxnSpPr>
          <p:nvPr/>
        </p:nvCxnSpPr>
        <p:spPr bwMode="auto">
          <a:xfrm>
            <a:off x="7683876" y="3811257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B63F2099-FC66-1848-9840-0BC900A7C4C6}"/>
              </a:ext>
            </a:extLst>
          </p:cNvPr>
          <p:cNvCxnSpPr>
            <a:cxnSpLocks/>
          </p:cNvCxnSpPr>
          <p:nvPr/>
        </p:nvCxnSpPr>
        <p:spPr bwMode="auto">
          <a:xfrm flipH="1">
            <a:off x="9652769" y="3906083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C515900E-2B8A-2C49-84A2-B7A0CFFAB148}"/>
              </a:ext>
            </a:extLst>
          </p:cNvPr>
          <p:cNvCxnSpPr>
            <a:cxnSpLocks/>
          </p:cNvCxnSpPr>
          <p:nvPr/>
        </p:nvCxnSpPr>
        <p:spPr bwMode="auto">
          <a:xfrm flipH="1">
            <a:off x="9060645" y="3908745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BB509E2-365F-7C42-B1E7-0021A7D04D99}"/>
              </a:ext>
            </a:extLst>
          </p:cNvPr>
          <p:cNvCxnSpPr>
            <a:cxnSpLocks/>
          </p:cNvCxnSpPr>
          <p:nvPr/>
        </p:nvCxnSpPr>
        <p:spPr bwMode="auto">
          <a:xfrm flipV="1">
            <a:off x="7582502" y="3809531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80544E9A-74B9-E04D-BADE-246F7C69190D}"/>
              </a:ext>
            </a:extLst>
          </p:cNvPr>
          <p:cNvCxnSpPr>
            <a:cxnSpLocks/>
          </p:cNvCxnSpPr>
          <p:nvPr/>
        </p:nvCxnSpPr>
        <p:spPr bwMode="auto">
          <a:xfrm>
            <a:off x="9060645" y="3811257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Gleichförmige Bewegung (gfB)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Trägheitsprinzip</a:t>
            </a:r>
            <a:r>
              <a:rPr lang="de-DE" sz="2000"/>
              <a:t> muss ein </a:t>
            </a:r>
            <a:r>
              <a:rPr lang="de-DE" sz="2000" b="1"/>
              <a:t>Kräftegleichgewicht </a:t>
            </a:r>
            <a:r>
              <a:rPr lang="de-DE" sz="2000"/>
              <a:t>herrschen!</a:t>
            </a:r>
            <a:endParaRPr lang="de-DE" sz="2000">
              <a:solidFill>
                <a:schemeClr val="bg1"/>
              </a:solidFill>
            </a:endParaRPr>
          </a:p>
          <a:p>
            <a:pPr marL="319088" indent="-319088">
              <a:spcAft>
                <a:spcPts val="600"/>
              </a:spcAft>
            </a:pPr>
            <a:r>
              <a:rPr lang="de-DE" sz="2000">
                <a:solidFill>
                  <a:schemeClr val="bg1"/>
                </a:solidFill>
              </a:rPr>
              <a:t>⇒ Hänge ich die Kraftpfeile aneinander, so </a:t>
            </a:r>
            <a:br>
              <a:rPr lang="de-DE" sz="2000">
                <a:solidFill>
                  <a:schemeClr val="bg1"/>
                </a:solidFill>
              </a:rPr>
            </a:br>
            <a:r>
              <a:rPr lang="de-DE" sz="2000">
                <a:solidFill>
                  <a:schemeClr val="bg1"/>
                </a:solidFill>
              </a:rPr>
              <a:t>muss sich eine geschlossene Kurve ergeben!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6945EAB-1AD1-7C45-97AF-73C538C3B01A}"/>
              </a:ext>
            </a:extLst>
          </p:cNvPr>
          <p:cNvSpPr txBox="1"/>
          <p:nvPr/>
        </p:nvSpPr>
        <p:spPr>
          <a:xfrm>
            <a:off x="6600728" y="1526051"/>
            <a:ext cx="54047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In senkrecht zueinander stehenden Richtungen muss separat je eine Gleichheit der Kräfte vorhanden sein!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6688BEE-0B9D-1C4C-9613-72D5EE1977DE}"/>
              </a:ext>
            </a:extLst>
          </p:cNvPr>
          <p:cNvSpPr txBox="1"/>
          <p:nvPr/>
        </p:nvSpPr>
        <p:spPr>
          <a:xfrm>
            <a:off x="8923193" y="2728060"/>
            <a:ext cx="197392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</a:pPr>
            <a:r>
              <a:rPr lang="de-DE" sz="2000" b="1"/>
              <a:t>Horizontal:</a:t>
            </a:r>
          </a:p>
          <a:p>
            <a:pPr marL="225425" indent="-225425"/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77DB85C-E09B-3145-B81E-AC0BD6B3B15A}"/>
              </a:ext>
            </a:extLst>
          </p:cNvPr>
          <p:cNvSpPr txBox="1"/>
          <p:nvPr/>
        </p:nvSpPr>
        <p:spPr>
          <a:xfrm>
            <a:off x="7029520" y="2722970"/>
            <a:ext cx="161624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</a:pPr>
            <a:r>
              <a:rPr lang="de-DE" sz="2000" b="1"/>
              <a:t>Vertikal:</a:t>
            </a:r>
          </a:p>
          <a:p>
            <a:pPr marL="225425" indent="-225425"/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FD85F7BD-3372-5246-A63B-581F664324C6}"/>
              </a:ext>
            </a:extLst>
          </p:cNvPr>
          <p:cNvSpPr txBox="1"/>
          <p:nvPr/>
        </p:nvSpPr>
        <p:spPr>
          <a:xfrm>
            <a:off x="8219292" y="4460237"/>
            <a:ext cx="37862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63" indent="-4763">
              <a:spcAft>
                <a:spcPts val="600"/>
              </a:spcAft>
            </a:pPr>
            <a:r>
              <a:rPr lang="de-DE" sz="2000" b="1"/>
              <a:t>Prinzip:</a:t>
            </a:r>
            <a:r>
              <a:rPr lang="de-DE" sz="2000"/>
              <a:t> Wir zeichnen eine Kräfteskizze um alle Kräfte aufzuspüren und schliessen dann aufgrund der Beschreibung der Bewegung und der Newtonschen Axiome auf Kraftgleichungen!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0" y="2498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1.(a)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587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5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4891576" y="32692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4864843" y="2975308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konstant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Gleichförmige Bewegung (gfB)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1.(a)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7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fade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4891576" y="32692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4864843" y="2975308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6E0DD07-E66B-5A4D-906A-8855B5709897}"/>
              </a:ext>
            </a:extLst>
          </p:cNvPr>
          <p:cNvSpPr txBox="1"/>
          <p:nvPr/>
        </p:nvSpPr>
        <p:spPr>
          <a:xfrm>
            <a:off x="6922311" y="2975308"/>
            <a:ext cx="458029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-7938">
              <a:spcAft>
                <a:spcPts val="600"/>
              </a:spcAft>
            </a:pPr>
            <a:r>
              <a:rPr lang="de-DE" sz="2000" b="1"/>
              <a:t>Achtung! </a:t>
            </a:r>
            <a:r>
              <a:rPr lang="de-DE" sz="2000"/>
              <a:t>Die resultierende Kraft ist eine Konstruktion innerhalb der Newtonschen Theorie, keine real wirkende Kraft!</a:t>
            </a:r>
          </a:p>
          <a:p>
            <a:pPr marL="7938" indent="-7938">
              <a:spcAft>
                <a:spcPts val="600"/>
              </a:spcAft>
            </a:pPr>
            <a:r>
              <a:rPr lang="de-DE" sz="2000"/>
              <a:t>Wir sollten sie daher nicht am Auto selber ansetzen lassen, also nicht direkt in die eigentliche Kräfteskizze eintragen.</a:t>
            </a:r>
          </a:p>
          <a:p>
            <a:pPr marL="7938" indent="-7938">
              <a:spcAft>
                <a:spcPts val="600"/>
              </a:spcAft>
            </a:pPr>
            <a:r>
              <a:rPr lang="de-DE" sz="2000"/>
              <a:t>Es kann aber nicht schaden, sie bereits am Anfang z.B. neben der Bewegungsrichtung einzuzeichnen.</a:t>
            </a:r>
          </a:p>
        </p:txBody>
      </p:sp>
    </p:spTree>
    <p:extLst>
      <p:ext uri="{BB962C8B-B14F-4D97-AF65-F5344CB8AC3E}">
        <p14:creationId xmlns:p14="http://schemas.microsoft.com/office/powerpoint/2010/main" val="311625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fad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23" grpId="0"/>
      <p:bldP spid="24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159976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4891576" y="326928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4864843" y="2975308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ED716D4-6139-BC48-BAD8-EFDEFC248D1B}"/>
              </a:ext>
            </a:extLst>
          </p:cNvPr>
          <p:cNvSpPr txBox="1"/>
          <p:nvPr/>
        </p:nvSpPr>
        <p:spPr>
          <a:xfrm>
            <a:off x="6916654" y="2573706"/>
            <a:ext cx="4580295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-7938">
              <a:spcAft>
                <a:spcPts val="600"/>
              </a:spcAft>
            </a:pPr>
            <a:r>
              <a:rPr lang="de-DE" sz="2000" b="1"/>
              <a:t>Wie entsteht die resultierende Kraft?</a:t>
            </a:r>
          </a:p>
          <a:p>
            <a:pPr marL="7938" indent="-7938">
              <a:spcAft>
                <a:spcPts val="600"/>
              </a:spcAft>
            </a:pPr>
            <a:r>
              <a:rPr lang="de-DE" sz="2000"/>
              <a:t>Im Vergleich zur gfB-Situation hat sich an Reibung und Luftwiderstand nichts verändert, wenn das Auto gerade in diesem Moment der Beschleunigung die gleiche Geschwindigkeit wie vorhin hat.</a:t>
            </a:r>
          </a:p>
          <a:p>
            <a:pPr marL="7938" indent="-7938">
              <a:spcAft>
                <a:spcPts val="600"/>
              </a:spcAft>
            </a:pPr>
            <a:r>
              <a:rPr lang="de-DE" sz="2000"/>
              <a:t>Auch die vertikalen Kräfte sind dieselben wie zuvor…</a:t>
            </a:r>
          </a:p>
          <a:p>
            <a:pPr marL="7938" indent="-7938">
              <a:spcAft>
                <a:spcPts val="600"/>
              </a:spcAft>
            </a:pPr>
            <a:r>
              <a:rPr lang="de-DE" sz="2000" b="1"/>
              <a:t>Klar: </a:t>
            </a:r>
            <a:r>
              <a:rPr lang="de-DE" sz="2000"/>
              <a:t>Die Fahrer*in tritt stärker aufs Gaspedal, wenn sie beschleunigen will! Die Motorenkraft ist also grösser!</a:t>
            </a:r>
          </a:p>
        </p:txBody>
      </p:sp>
    </p:spTree>
    <p:extLst>
      <p:ext uri="{BB962C8B-B14F-4D97-AF65-F5344CB8AC3E}">
        <p14:creationId xmlns:p14="http://schemas.microsoft.com/office/powerpoint/2010/main" val="24189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fad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ED716D4-6139-BC48-BAD8-EFDEFC248D1B}"/>
              </a:ext>
            </a:extLst>
          </p:cNvPr>
          <p:cNvSpPr txBox="1"/>
          <p:nvPr/>
        </p:nvSpPr>
        <p:spPr>
          <a:xfrm>
            <a:off x="6916654" y="2573706"/>
            <a:ext cx="4580295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38" indent="-7938">
              <a:spcAft>
                <a:spcPts val="600"/>
              </a:spcAft>
            </a:pPr>
            <a:r>
              <a:rPr lang="de-DE" sz="2000" b="1"/>
              <a:t>Wie entsteht die resultierende Kraft?</a:t>
            </a:r>
          </a:p>
          <a:p>
            <a:pPr marL="7938" indent="-7938">
              <a:spcAft>
                <a:spcPts val="600"/>
              </a:spcAft>
            </a:pPr>
            <a:r>
              <a:rPr lang="de-DE" sz="2000"/>
              <a:t>Im Vergleich zur gfB-Situation hat sich an Reibung und Luftwiderstand nichts verändert, wenn das Auto gerade in diesem Moment der Beschleunigung die gleiche Geschwindigkeit wie vorhin hat.</a:t>
            </a:r>
          </a:p>
          <a:p>
            <a:pPr marL="7938" indent="-7938">
              <a:spcAft>
                <a:spcPts val="600"/>
              </a:spcAft>
            </a:pPr>
            <a:r>
              <a:rPr lang="de-DE" sz="2000"/>
              <a:t>Auch die vertikalen Kräfte sind dieselben wie zuvor…</a:t>
            </a:r>
          </a:p>
          <a:p>
            <a:pPr marL="7938" indent="-7938">
              <a:spcAft>
                <a:spcPts val="600"/>
              </a:spcAft>
            </a:pPr>
            <a:r>
              <a:rPr lang="de-DE" sz="2000" b="1"/>
              <a:t>Klar:</a:t>
            </a:r>
            <a:r>
              <a:rPr lang="de-DE" sz="2000"/>
              <a:t> Die Fahrer*in tritt stärker aufs Gaspedal, wenn sie beschleunigen will! Die Motorenkraft ist also grösser!</a:t>
            </a:r>
          </a:p>
        </p:txBody>
      </p:sp>
    </p:spTree>
    <p:extLst>
      <p:ext uri="{BB962C8B-B14F-4D97-AF65-F5344CB8AC3E}">
        <p14:creationId xmlns:p14="http://schemas.microsoft.com/office/powerpoint/2010/main" val="3242635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4AAA2C-E592-8742-93BB-41B9DA538F09}"/>
              </a:ext>
            </a:extLst>
          </p:cNvPr>
          <p:cNvSpPr txBox="1"/>
          <p:nvPr/>
        </p:nvSpPr>
        <p:spPr>
          <a:xfrm>
            <a:off x="6600728" y="2289110"/>
            <a:ext cx="5404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Zur Ermittlung der resultierenden Kraft hängen wir wiederum die Kraftpfeile aneinander!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7388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2578" y="1187896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89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5383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fade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AD9B3305-AFA2-9743-9A37-294F58232811}"/>
              </a:ext>
            </a:extLst>
          </p:cNvPr>
          <p:cNvCxnSpPr>
            <a:cxnSpLocks/>
          </p:cNvCxnSpPr>
          <p:nvPr/>
        </p:nvCxnSpPr>
        <p:spPr bwMode="auto">
          <a:xfrm>
            <a:off x="3169808" y="3403838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246C080C-CAB9-A44E-8E33-10746C848FA4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5055" y="2912644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2EF636-3985-7C42-9DFE-7DDB4E7E2701}"/>
              </a:ext>
            </a:extLst>
          </p:cNvPr>
          <p:cNvCxnSpPr>
            <a:cxnSpLocks/>
          </p:cNvCxnSpPr>
          <p:nvPr/>
        </p:nvCxnSpPr>
        <p:spPr bwMode="auto">
          <a:xfrm>
            <a:off x="4272719" y="3835036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E100362-AC14-B743-A3B8-0DA9D282A5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2090" y="3835036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F0691816-4E51-D841-81F6-11858FC18BA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4907" y="1187897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AA5DC657-E496-004E-B0FA-BCDD52526A82}"/>
              </a:ext>
            </a:extLst>
          </p:cNvPr>
          <p:cNvSpPr txBox="1"/>
          <p:nvPr/>
        </p:nvSpPr>
        <p:spPr>
          <a:xfrm>
            <a:off x="3169808" y="55447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926134B-4BC1-FC4B-814D-14247F1FD7B2}"/>
              </a:ext>
            </a:extLst>
          </p:cNvPr>
          <p:cNvSpPr txBox="1"/>
          <p:nvPr/>
        </p:nvSpPr>
        <p:spPr>
          <a:xfrm>
            <a:off x="755974" y="32575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D76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C8ADCDE-037F-2249-AA9A-BDCE87BDB3F8}"/>
              </a:ext>
            </a:extLst>
          </p:cNvPr>
          <p:cNvSpPr txBox="1"/>
          <p:nvPr/>
        </p:nvSpPr>
        <p:spPr>
          <a:xfrm>
            <a:off x="3636269" y="256534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15B1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B18D53-13C8-434E-9BD0-A279E18F02F0}"/>
              </a:ext>
            </a:extLst>
          </p:cNvPr>
          <p:cNvSpPr txBox="1"/>
          <p:nvPr/>
        </p:nvSpPr>
        <p:spPr>
          <a:xfrm>
            <a:off x="2179998" y="100381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DC00421-1B6D-BB47-9E33-BFDBA1D03B01}"/>
              </a:ext>
            </a:extLst>
          </p:cNvPr>
          <p:cNvSpPr txBox="1"/>
          <p:nvPr/>
        </p:nvSpPr>
        <p:spPr>
          <a:xfrm>
            <a:off x="6038093" y="326530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9A29FC9-6DEC-DB42-9E37-CDC8C800D02D}"/>
              </a:ext>
            </a:extLst>
          </p:cNvPr>
          <p:cNvSpPr txBox="1"/>
          <p:nvPr/>
        </p:nvSpPr>
        <p:spPr>
          <a:xfrm>
            <a:off x="5101990" y="2994021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C000"/>
                </a:solidFill>
              </a:rPr>
              <a:t>Motorenkraft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751A12-6C79-5444-A588-237CF9C6F746}"/>
              </a:ext>
            </a:extLst>
          </p:cNvPr>
          <p:cNvSpPr txBox="1"/>
          <p:nvPr/>
        </p:nvSpPr>
        <p:spPr>
          <a:xfrm>
            <a:off x="3286193" y="5220199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00B050"/>
                </a:solidFill>
              </a:rPr>
              <a:t>Gewichtskraft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A7FF04-980B-DF4B-8101-D3DB3D8FD441}"/>
              </a:ext>
            </a:extLst>
          </p:cNvPr>
          <p:cNvSpPr txBox="1"/>
          <p:nvPr/>
        </p:nvSpPr>
        <p:spPr>
          <a:xfrm>
            <a:off x="76880" y="2941684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D7651C"/>
                </a:solidFill>
              </a:rPr>
              <a:t>Rollreibung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31064A1-AFAB-A645-9A5E-669687BC4FED}"/>
              </a:ext>
            </a:extLst>
          </p:cNvPr>
          <p:cNvSpPr txBox="1"/>
          <p:nvPr/>
        </p:nvSpPr>
        <p:spPr>
          <a:xfrm>
            <a:off x="1331641" y="1465482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7030A0"/>
                </a:solidFill>
              </a:rPr>
              <a:t>Normalkraft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A377F-06AB-6545-A53E-837051943868}"/>
              </a:ext>
            </a:extLst>
          </p:cNvPr>
          <p:cNvSpPr txBox="1"/>
          <p:nvPr/>
        </p:nvSpPr>
        <p:spPr>
          <a:xfrm>
            <a:off x="3155375" y="2317258"/>
            <a:ext cx="203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1ABAE9"/>
                </a:solidFill>
              </a:rPr>
              <a:t>Luftwiderstand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9FF5A43-DB58-0246-BB02-90C0E9F703B7}"/>
              </a:ext>
            </a:extLst>
          </p:cNvPr>
          <p:cNvCxnSpPr>
            <a:cxnSpLocks/>
          </p:cNvCxnSpPr>
          <p:nvPr/>
        </p:nvCxnSpPr>
        <p:spPr bwMode="auto">
          <a:xfrm>
            <a:off x="4064487" y="1401880"/>
            <a:ext cx="1008112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E1CFF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9B1FC44A-8514-D549-B14A-35439619C69D}"/>
              </a:ext>
            </a:extLst>
          </p:cNvPr>
          <p:cNvSpPr txBox="1"/>
          <p:nvPr/>
        </p:nvSpPr>
        <p:spPr>
          <a:xfrm>
            <a:off x="3877882" y="951709"/>
            <a:ext cx="197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/>
            <a:r>
              <a:rPr lang="de-DE" sz="2000" i="1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de-DE" sz="2000">
                <a:solidFill>
                  <a:srgbClr val="1E1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nimmt zu</a:t>
            </a:r>
            <a:endParaRPr lang="de-DE" sz="2000" baseline="-25000">
              <a:solidFill>
                <a:srgbClr val="1E1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1B27105-4614-A74C-B0FD-1CC0E177B14C}"/>
              </a:ext>
            </a:extLst>
          </p:cNvPr>
          <p:cNvSpPr txBox="1"/>
          <p:nvPr/>
        </p:nvSpPr>
        <p:spPr>
          <a:xfrm>
            <a:off x="6600728" y="459267"/>
            <a:ext cx="540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/>
              <a:t>Beschleunigte Bewegung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F7E5A6-834F-234E-BE0A-622B86F50CE9}"/>
              </a:ext>
            </a:extLst>
          </p:cNvPr>
          <p:cNvSpPr txBox="1"/>
          <p:nvPr/>
        </p:nvSpPr>
        <p:spPr>
          <a:xfrm>
            <a:off x="1" y="2498"/>
            <a:ext cx="268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 b="1" dirty="0"/>
              <a:t>Serie 3: Aufgabe 1.(b)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6F72698-E529-0546-8FB4-8C14A0DF3CD5}"/>
              </a:ext>
            </a:extLst>
          </p:cNvPr>
          <p:cNvSpPr txBox="1"/>
          <p:nvPr/>
        </p:nvSpPr>
        <p:spPr>
          <a:xfrm>
            <a:off x="6600728" y="889857"/>
            <a:ext cx="54047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Gemäss dem </a:t>
            </a:r>
            <a:r>
              <a:rPr lang="de-DE" sz="2000" b="1"/>
              <a:t>Aktionsprinzip</a:t>
            </a:r>
            <a:r>
              <a:rPr lang="de-DE" sz="2000"/>
              <a:t> herrscht nun </a:t>
            </a:r>
            <a:br>
              <a:rPr lang="de-DE" sz="2000"/>
            </a:br>
            <a:r>
              <a:rPr lang="de-DE" sz="2000" b="1"/>
              <a:t>kein Kräftegleichgewicht</a:t>
            </a:r>
            <a:r>
              <a:rPr lang="de-DE" sz="2000"/>
              <a:t> mehr!</a:t>
            </a:r>
          </a:p>
          <a:p>
            <a:pPr marL="319088" indent="-319088">
              <a:spcAft>
                <a:spcPts val="600"/>
              </a:spcAft>
            </a:pPr>
            <a:r>
              <a:rPr lang="de-DE" sz="2000"/>
              <a:t>⇒ Das Auto wird schneller. Daher muss die </a:t>
            </a:r>
            <a:r>
              <a:rPr lang="de-DE" sz="2000" b="1"/>
              <a:t>resultierende Kraft</a:t>
            </a:r>
            <a:r>
              <a:rPr lang="de-DE" sz="2000"/>
              <a:t> in Fahrtrichtung zeigen.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045C96A-05FD-D94A-BA7A-F3975A0F4B5C}"/>
              </a:ext>
            </a:extLst>
          </p:cNvPr>
          <p:cNvCxnSpPr>
            <a:cxnSpLocks/>
          </p:cNvCxnSpPr>
          <p:nvPr/>
        </p:nvCxnSpPr>
        <p:spPr bwMode="auto">
          <a:xfrm>
            <a:off x="4359797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061B95DC-C659-0B42-998B-BB93CBD2AD71}"/>
              </a:ext>
            </a:extLst>
          </p:cNvPr>
          <p:cNvSpPr txBox="1"/>
          <p:nvPr/>
        </p:nvSpPr>
        <p:spPr>
          <a:xfrm>
            <a:off x="3662698" y="52816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de-DE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439E269-30FF-714D-95B2-BF13A05AC95D}"/>
              </a:ext>
            </a:extLst>
          </p:cNvPr>
          <p:cNvSpPr txBox="1"/>
          <p:nvPr/>
        </p:nvSpPr>
        <p:spPr>
          <a:xfrm>
            <a:off x="3431117" y="241233"/>
            <a:ext cx="257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rgbClr val="FF0000"/>
                </a:solidFill>
              </a:rPr>
              <a:t>Resultierende Kraft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4AAA2C-E592-8742-93BB-41B9DA538F09}"/>
              </a:ext>
            </a:extLst>
          </p:cNvPr>
          <p:cNvSpPr txBox="1"/>
          <p:nvPr/>
        </p:nvSpPr>
        <p:spPr>
          <a:xfrm>
            <a:off x="6600728" y="2289110"/>
            <a:ext cx="5404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>
              <a:spcAft>
                <a:spcPts val="600"/>
              </a:spcAft>
            </a:pPr>
            <a:r>
              <a:rPr lang="de-DE" sz="2000"/>
              <a:t>⇒ Zur Ermittlung der resultierenden Kraft hängen wir wiederum die Kraftpfeile aneinander!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31E7B89-3C82-DE48-BD11-0CA02F6898C3}"/>
              </a:ext>
            </a:extLst>
          </p:cNvPr>
          <p:cNvCxnSpPr>
            <a:cxnSpLocks/>
          </p:cNvCxnSpPr>
          <p:nvPr/>
        </p:nvCxnSpPr>
        <p:spPr bwMode="auto">
          <a:xfrm>
            <a:off x="8053307" y="3564612"/>
            <a:ext cx="0" cy="264025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A86E156-659D-1748-9B66-9F70E0C7B998}"/>
              </a:ext>
            </a:extLst>
          </p:cNvPr>
          <p:cNvCxnSpPr>
            <a:cxnSpLocks/>
          </p:cNvCxnSpPr>
          <p:nvPr/>
        </p:nvCxnSpPr>
        <p:spPr bwMode="auto">
          <a:xfrm>
            <a:off x="8053307" y="6201591"/>
            <a:ext cx="223984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C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0B3AC08F-A339-704E-9A7C-34A1E972453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3148" y="3564612"/>
            <a:ext cx="0" cy="2636979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7030A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8D7FBDD-1386-9F40-8C04-21E532A88EC8}"/>
              </a:ext>
            </a:extLst>
          </p:cNvPr>
          <p:cNvCxnSpPr>
            <a:cxnSpLocks/>
          </p:cNvCxnSpPr>
          <p:nvPr/>
        </p:nvCxnSpPr>
        <p:spPr bwMode="auto">
          <a:xfrm flipH="1">
            <a:off x="9285511" y="3569649"/>
            <a:ext cx="1007637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D7651C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32E1C831-8A9A-C24F-B36D-2F08A3294485}"/>
              </a:ext>
            </a:extLst>
          </p:cNvPr>
          <p:cNvCxnSpPr>
            <a:cxnSpLocks/>
          </p:cNvCxnSpPr>
          <p:nvPr/>
        </p:nvCxnSpPr>
        <p:spPr bwMode="auto">
          <a:xfrm flipH="1">
            <a:off x="8693387" y="3564612"/>
            <a:ext cx="592124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15B1E3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76394F0B-8C40-7745-B987-F5CD83F4E89B}"/>
              </a:ext>
            </a:extLst>
          </p:cNvPr>
          <p:cNvCxnSpPr>
            <a:cxnSpLocks/>
          </p:cNvCxnSpPr>
          <p:nvPr/>
        </p:nvCxnSpPr>
        <p:spPr bwMode="auto">
          <a:xfrm>
            <a:off x="4356349" y="765386"/>
            <a:ext cx="64008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oval" w="sm" len="sm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07016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1090</Words>
  <Application>Microsoft Macintosh PowerPoint</Application>
  <PresentationFormat>Breitbild</PresentationFormat>
  <Paragraphs>266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Gertsch</dc:creator>
  <cp:lastModifiedBy>Alexander Gertsch</cp:lastModifiedBy>
  <cp:revision>21</cp:revision>
  <dcterms:created xsi:type="dcterms:W3CDTF">2021-01-05T22:56:25Z</dcterms:created>
  <dcterms:modified xsi:type="dcterms:W3CDTF">2023-11-23T09:31:15Z</dcterms:modified>
</cp:coreProperties>
</file>